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9" r:id="rId14"/>
    <p:sldId id="270" r:id="rId15"/>
    <p:sldId id="271" r:id="rId16"/>
    <p:sldId id="272" r:id="rId17"/>
    <p:sldId id="273" r:id="rId18"/>
    <p:sldId id="268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EC8CF-88B9-468F-B972-2A59A37408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7DA640-E01B-494C-84BF-E5E291F025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8E9AF-2F61-44A6-B7C0-30FED0112F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9DC28A-D84F-4913-9731-6418F013D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D4C82-971E-42D9-98D8-0FC6C402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165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C624D-55E9-44C6-B815-FB3C7327D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A85215-006C-4AC4-8505-65FCF838D1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30FBED-1103-48EF-8E5A-EF205C3C8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7F3BF-63E3-4E5D-A8E2-F5EB008F3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848413-A7BD-40CC-AD6D-5A5588297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600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0258F9-A5DB-48AB-81A3-282D77517C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A8FBBE-8118-411E-A943-2DB04543FE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A5524-5319-4913-8AEA-BD8749069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7291A3-C450-41DD-B72A-455476DE3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FC6D4-D92C-496F-8F11-76E94F1DE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056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E784F-A72A-4C2D-A106-9AAA1D7C3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08DD67-83E6-4B92-A392-ED1F29A50F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21A48E-1D15-4299-91BA-3B6AB9958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21C9DC-62AD-472E-A777-EDD4D87F2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373BD-84FA-4F93-BC61-CF4B6AFFEC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973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A841B-3EE1-4AAB-9E31-05AE25CF2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7391F-59BB-4AB1-A8E3-B1A82C7033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9951E5-64D1-4761-BC60-D2281C937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6F927-8626-41D2-B534-FF9D86A28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58B120-8C90-4E0E-896B-5C4CE55D7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674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15A24-8300-4923-AF12-F65AB98A43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FAC2C8-2B60-4BD2-9DE5-3F4D6D1185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055CEB-6DD1-4B0C-999B-1F790B4F03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01E12-E544-43EF-883A-0EEF58118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7EC4F-3CA1-4822-8E5E-D6C1930D6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91C39-56F6-4D43-B905-3B0D3230C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639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327B3-AE65-48FD-9233-952372C97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8154E7-3381-49AB-9BDA-AF1B8D586D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EAC993-3FAF-4B1F-92A8-F259F45249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1D1CF71-E0AD-4E5C-8C23-ACDED2FF52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400A92-50B4-4363-A26A-751556A096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8A1FE4-9488-4B75-A8C9-DA70BAFEB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6F36578-14C4-4AAE-B744-3D315DD5A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66704E-112A-4CA4-BA6C-D1ACDC6A7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525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73104-75D8-450B-A30B-E99B757A8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C022B2-99BF-4B80-9BA1-950E168DD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451638-0792-42CF-9FAF-F6A34E70E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8080BD-BD05-4952-89FC-6A1550918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656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765195-4681-4FB7-84B4-5D540192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155F18-5AA0-4969-857B-D369648A1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D36C86-85CF-4C1D-8131-ED1BEAC0D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010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AF755-4738-4E9B-85AD-AF726945D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6968F-746B-46F3-A314-C2BC4ACAEA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58907-3C2D-4B69-98F8-745DA6CB7A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789724-DBAF-4F91-9622-4C61EA054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11A668-DBE1-45B8-A9C8-588A1B5DC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C4F0BC-F591-4DBE-9D1D-E2D81E4A0C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426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0C229-3077-4270-B7FD-22130E51E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0137B9-D9F1-4F12-A876-8DE9EF11AD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5DF0A2-FD9C-4ABF-A88B-22F58DE86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256E94-C3E6-4867-A2D1-27FEBE597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590E41-1FC5-4719-9F48-0FB9EAE045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61B65-5411-46AD-A0F9-A7B9C6676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4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301377-9C12-4AF5-8FFB-59FF40D815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891978-A54E-43C7-881B-1EC78854B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B490B2-EA1C-4E2B-B4E0-9D79B438D5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B8471A-FFD1-4276-909F-CCCF535A5660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88F99-FF19-4069-8579-1176B243BA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FD4A46-BDBB-4F30-8889-8B23BB1545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1F945-A35B-4996-95D0-D5D5CAFE91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38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D2576-FDF6-4EE7-B356-41B868F1E8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68499"/>
          </a:xfrm>
        </p:spPr>
        <p:txBody>
          <a:bodyPr>
            <a:normAutofit fontScale="90000"/>
          </a:bodyPr>
          <a:lstStyle/>
          <a:p>
            <a:r>
              <a:rPr lang="en-US" dirty="0"/>
              <a:t>Sample tilt and how to compensate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B74E8D-7133-40E7-BEF8-29C38DC945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2800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71E4-4B05-420D-8878-38CCAD96B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36" y="121844"/>
            <a:ext cx="10515600" cy="582831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3 strip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604E6-79AC-4460-8A63-6F7E8D582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07" y="704675"/>
            <a:ext cx="10515600" cy="73301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Following image was assembled via taking 3 strip columns from 3 images that differed by 3um z between each 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AA7C8-4C94-4E55-80F5-0473B0AAD41D}"/>
              </a:ext>
            </a:extLst>
          </p:cNvPr>
          <p:cNvSpPr txBox="1"/>
          <p:nvPr/>
        </p:nvSpPr>
        <p:spPr>
          <a:xfrm>
            <a:off x="1216403" y="3059668"/>
            <a:ext cx="66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462B95-3787-49F0-9E82-FA136AA8B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1" y="1333743"/>
            <a:ext cx="9448800" cy="552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819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71E4-4B05-420D-8878-38CCAD96B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36" y="121844"/>
            <a:ext cx="10515600" cy="582831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3 strip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604E6-79AC-4460-8A63-6F7E8D582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07" y="704675"/>
            <a:ext cx="10515600" cy="73301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Following image was assembled via taking 3 strip columns from 3 images that differed by 3um z between each 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AA7C8-4C94-4E55-80F5-0473B0AAD41D}"/>
              </a:ext>
            </a:extLst>
          </p:cNvPr>
          <p:cNvSpPr txBox="1"/>
          <p:nvPr/>
        </p:nvSpPr>
        <p:spPr>
          <a:xfrm>
            <a:off x="1216403" y="30596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Middle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464959-ED64-4F8B-AFB2-2DD1A61964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0292" y="1322645"/>
            <a:ext cx="9431708" cy="553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219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71E4-4B05-420D-8878-38CCAD96B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36" y="121844"/>
            <a:ext cx="10515600" cy="582831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3 strip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604E6-79AC-4460-8A63-6F7E8D582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07" y="704675"/>
            <a:ext cx="10515600" cy="73301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Following image was assembled via taking 3 strip columns from 3 images that differed by 3um z between each 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AA7C8-4C94-4E55-80F5-0473B0AAD41D}"/>
              </a:ext>
            </a:extLst>
          </p:cNvPr>
          <p:cNvSpPr txBox="1"/>
          <p:nvPr/>
        </p:nvSpPr>
        <p:spPr>
          <a:xfrm>
            <a:off x="1216403" y="3059668"/>
            <a:ext cx="543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BFAF249-F77C-4597-866D-EB6DBA001A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6108" y="1308770"/>
            <a:ext cx="9465892" cy="554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768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71E4-4B05-420D-8878-38CCAD96B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36" y="121844"/>
            <a:ext cx="10515600" cy="582831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3 strip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604E6-79AC-4460-8A63-6F7E8D582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07" y="704675"/>
            <a:ext cx="10515600" cy="73301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Following image was assembled via taking 3 strip columns from 3 images that differed by 3um z between each 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AA7C8-4C94-4E55-80F5-0473B0AAD41D}"/>
              </a:ext>
            </a:extLst>
          </p:cNvPr>
          <p:cNvSpPr txBox="1"/>
          <p:nvPr/>
        </p:nvSpPr>
        <p:spPr>
          <a:xfrm>
            <a:off x="1216403" y="3059668"/>
            <a:ext cx="773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 strip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7274DA-92E4-41BF-8EA6-4D939CF15F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9978" y="1316780"/>
            <a:ext cx="9432022" cy="5541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949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71E4-4B05-420D-8878-38CCAD96B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36" y="121844"/>
            <a:ext cx="10515600" cy="582831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3 strip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604E6-79AC-4460-8A63-6F7E8D582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07" y="704675"/>
            <a:ext cx="10515600" cy="73301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Following image was assembled via taking 3 strip columns from 3 images that differed by 3um z between each 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AA7C8-4C94-4E55-80F5-0473B0AAD41D}"/>
              </a:ext>
            </a:extLst>
          </p:cNvPr>
          <p:cNvSpPr txBox="1"/>
          <p:nvPr/>
        </p:nvSpPr>
        <p:spPr>
          <a:xfrm>
            <a:off x="1216403" y="3059668"/>
            <a:ext cx="543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Left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2042A6-0F56-42BB-8B85-492615FCCD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8033" y="1311532"/>
            <a:ext cx="9473967" cy="5546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245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71E4-4B05-420D-8878-38CCAD96B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36" y="121844"/>
            <a:ext cx="10515600" cy="582831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3 strip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604E6-79AC-4460-8A63-6F7E8D582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07" y="704675"/>
            <a:ext cx="10515600" cy="73301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Following image was assembled via taking 3 strip columns from 3 images that differed by 3um z between each 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AA7C8-4C94-4E55-80F5-0473B0AAD41D}"/>
              </a:ext>
            </a:extLst>
          </p:cNvPr>
          <p:cNvSpPr txBox="1"/>
          <p:nvPr/>
        </p:nvSpPr>
        <p:spPr>
          <a:xfrm>
            <a:off x="1216403" y="305966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Middle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0B77CA-4D74-450B-BB45-50D938440D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4477" y="1296286"/>
            <a:ext cx="9507523" cy="556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904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71E4-4B05-420D-8878-38CCAD96B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36" y="121844"/>
            <a:ext cx="10515600" cy="582831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3 strip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604E6-79AC-4460-8A63-6F7E8D582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07" y="704675"/>
            <a:ext cx="10515600" cy="73301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Following image was assembled via taking 3 strip columns from 3 images that differed by 3um z between each 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AA7C8-4C94-4E55-80F5-0473B0AAD41D}"/>
              </a:ext>
            </a:extLst>
          </p:cNvPr>
          <p:cNvSpPr txBox="1"/>
          <p:nvPr/>
        </p:nvSpPr>
        <p:spPr>
          <a:xfrm>
            <a:off x="1216403" y="3059668"/>
            <a:ext cx="66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Right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CC0FC-7C9C-445F-9575-CD8637DA1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1923" y="1372414"/>
            <a:ext cx="9390077" cy="548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9201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D71E4-4B05-420D-8878-38CCAD96B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36" y="121844"/>
            <a:ext cx="10515600" cy="582831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 3 strip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0604E6-79AC-4460-8A63-6F7E8D5824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807" y="704675"/>
            <a:ext cx="10515600" cy="73301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Following image was assembled via taking 3 strip columns from 3 images that differed by 3um z between each one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4AA7C8-4C94-4E55-80F5-0473B0AAD41D}"/>
              </a:ext>
            </a:extLst>
          </p:cNvPr>
          <p:cNvSpPr txBox="1"/>
          <p:nvPr/>
        </p:nvSpPr>
        <p:spPr>
          <a:xfrm>
            <a:off x="1216403" y="3059668"/>
            <a:ext cx="1217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Three Strip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7BB929F-5C56-4E1D-B413-C4D838CF2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588" y="1322418"/>
            <a:ext cx="9440411" cy="5535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0306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1DC78-D413-4192-A9F8-C310ABFE0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76446"/>
          </a:xfrm>
        </p:spPr>
        <p:txBody>
          <a:bodyPr/>
          <a:lstStyle/>
          <a:p>
            <a:r>
              <a:rPr lang="en-US" dirty="0"/>
              <a:t>Simplest Solutions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8F159B-E089-405A-A3F7-D6D53C53E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Only focus middle 9</a:t>
            </a:r>
            <a:r>
              <a:rPr lang="en-US" baseline="30000" dirty="0"/>
              <a:t>th</a:t>
            </a:r>
            <a:r>
              <a:rPr lang="en-US" dirty="0"/>
              <a:t> of image. Up and down will be fine, but sides will be ever so blurred. </a:t>
            </a:r>
          </a:p>
          <a:p>
            <a:r>
              <a:rPr lang="en-US" dirty="0"/>
              <a:t>Reduce FOV to a ¼ chip. Maybe this in combo with a middle focus would make everything very good with the current levelness of the slide. </a:t>
            </a:r>
          </a:p>
        </p:txBody>
      </p:sp>
    </p:spTree>
    <p:extLst>
      <p:ext uri="{BB962C8B-B14F-4D97-AF65-F5344CB8AC3E}">
        <p14:creationId xmlns:p14="http://schemas.microsoft.com/office/powerpoint/2010/main" val="2108955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9EACE-535D-4AC8-9C1A-F0A18160D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4835"/>
          </a:xfrm>
        </p:spPr>
        <p:txBody>
          <a:bodyPr/>
          <a:lstStyle/>
          <a:p>
            <a:r>
              <a:rPr lang="en-US" dirty="0"/>
              <a:t>Suggested Route Forward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FA617-5AD9-4AD8-A759-2B957F698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2631"/>
            <a:ext cx="10515600" cy="4524332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Auto focus middle 9</a:t>
            </a:r>
            <a:r>
              <a:rPr lang="en-US" baseline="30000" dirty="0"/>
              <a:t>th</a:t>
            </a:r>
            <a:r>
              <a:rPr lang="en-US" dirty="0"/>
              <a:t> of image. This might be good enough to </a:t>
            </a:r>
            <a:r>
              <a:rPr lang="en-US"/>
              <a:t>get something right now. 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Add on feature extraction into autofocus. Its solely to determine where tissue is and only use those pixels towards the </a:t>
            </a:r>
            <a:r>
              <a:rPr lang="en-US" dirty="0" err="1"/>
              <a:t>brenner</a:t>
            </a:r>
            <a:r>
              <a:rPr lang="en-US" dirty="0"/>
              <a:t> score. Example could be to get predicted z from </a:t>
            </a:r>
            <a:r>
              <a:rPr lang="en-US" dirty="0" err="1"/>
              <a:t>brenner</a:t>
            </a:r>
            <a:r>
              <a:rPr lang="en-US" dirty="0"/>
              <a:t>, use that z slice to implement Lorentzian filter to isolate tissue, </a:t>
            </a:r>
            <a:r>
              <a:rPr lang="en-US" dirty="0" err="1"/>
              <a:t>recalc</a:t>
            </a:r>
            <a:r>
              <a:rPr lang="en-US" dirty="0"/>
              <a:t> for entire stack using those bounds ,(maybe bleed out a bit to include blur. If no tissue exists, move around to different section or if no tissue exists in entire image, use adjacent tile’s z.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Develop autofocus method to quantify tilt to aid leveling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613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61A0A-8114-4BB0-8D17-CBF53BBC7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93224"/>
          </a:xfrm>
        </p:spPr>
        <p:txBody>
          <a:bodyPr/>
          <a:lstStyle/>
          <a:p>
            <a:r>
              <a:rPr lang="en-US" dirty="0"/>
              <a:t>Tilt Experiments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BBF87-B5EB-40A6-B41B-B1CF08491B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694" y="1602297"/>
            <a:ext cx="4015396" cy="468105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1. Move same object around to all 4 corners of FOV and record focus z pos in each corner</a:t>
            </a:r>
          </a:p>
          <a:p>
            <a:r>
              <a:rPr lang="en-US" dirty="0"/>
              <a:t>2. Determine error via focusing on same object in same spot 5 times and recording z pos. </a:t>
            </a:r>
          </a:p>
          <a:p>
            <a:r>
              <a:rPr lang="en-US" dirty="0"/>
              <a:t>3. Approximate Depth of Field (DOF) by observing range of z pos where same object still looks pretty in focus </a:t>
            </a:r>
          </a:p>
          <a:p>
            <a:r>
              <a:rPr lang="en-US" dirty="0"/>
              <a:t>4. Go to 5 different random XY cords and record z focus. Extrapolate out tilt and find difference to quantify how tissue deviates from glass tilt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ACDDD26-B5A2-4795-B283-D4030763E6DB}"/>
              </a:ext>
            </a:extLst>
          </p:cNvPr>
          <p:cNvSpPr/>
          <p:nvPr/>
        </p:nvSpPr>
        <p:spPr>
          <a:xfrm>
            <a:off x="5075339" y="1825625"/>
            <a:ext cx="6425967" cy="40131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Anemone and clownfish with solid fill">
            <a:extLst>
              <a:ext uri="{FF2B5EF4-FFF2-40B4-BE49-F238E27FC236}">
                <a16:creationId xmlns:a16="http://schemas.microsoft.com/office/drawing/2014/main" id="{1EF95C4A-FEFE-4CBA-9844-5E636E53E3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61296" y="1947325"/>
            <a:ext cx="914400" cy="914400"/>
          </a:xfrm>
          <a:prstGeom prst="rect">
            <a:avLst/>
          </a:prstGeom>
        </p:spPr>
      </p:pic>
      <p:pic>
        <p:nvPicPr>
          <p:cNvPr id="7" name="Graphic 6" descr="Anemone and clownfish with solid fill">
            <a:extLst>
              <a:ext uri="{FF2B5EF4-FFF2-40B4-BE49-F238E27FC236}">
                <a16:creationId xmlns:a16="http://schemas.microsoft.com/office/drawing/2014/main" id="{DC84B70F-DC59-4683-A46E-D7115CAF2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39400" y="1947325"/>
            <a:ext cx="914400" cy="914400"/>
          </a:xfrm>
          <a:prstGeom prst="rect">
            <a:avLst/>
          </a:prstGeom>
        </p:spPr>
      </p:pic>
      <p:pic>
        <p:nvPicPr>
          <p:cNvPr id="8" name="Graphic 7" descr="Anemone and clownfish with solid fill">
            <a:extLst>
              <a:ext uri="{FF2B5EF4-FFF2-40B4-BE49-F238E27FC236}">
                <a16:creationId xmlns:a16="http://schemas.microsoft.com/office/drawing/2014/main" id="{6CA17F96-1D74-422D-948C-6766BAA858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439400" y="4792591"/>
            <a:ext cx="914400" cy="914400"/>
          </a:xfrm>
          <a:prstGeom prst="rect">
            <a:avLst/>
          </a:prstGeom>
        </p:spPr>
      </p:pic>
      <p:pic>
        <p:nvPicPr>
          <p:cNvPr id="9" name="Graphic 8" descr="Anemone and clownfish with solid fill">
            <a:extLst>
              <a:ext uri="{FF2B5EF4-FFF2-40B4-BE49-F238E27FC236}">
                <a16:creationId xmlns:a16="http://schemas.microsoft.com/office/drawing/2014/main" id="{F885E1F4-114B-47E3-8419-2658FB8604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61296" y="4851314"/>
            <a:ext cx="914400" cy="914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634F762-2A3F-4E9B-A196-DCA6FF2E4D86}"/>
              </a:ext>
            </a:extLst>
          </p:cNvPr>
          <p:cNvSpPr txBox="1"/>
          <p:nvPr/>
        </p:nvSpPr>
        <p:spPr>
          <a:xfrm>
            <a:off x="5261296" y="3028426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4744.5um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564479-4BF7-4F48-9260-DFCB547002C4}"/>
              </a:ext>
            </a:extLst>
          </p:cNvPr>
          <p:cNvSpPr txBox="1"/>
          <p:nvPr/>
        </p:nvSpPr>
        <p:spPr>
          <a:xfrm>
            <a:off x="10329778" y="2983425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4750.9um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762D0F-4F3F-4D5C-9C39-A85AD3CB43FB}"/>
              </a:ext>
            </a:extLst>
          </p:cNvPr>
          <p:cNvSpPr txBox="1"/>
          <p:nvPr/>
        </p:nvSpPr>
        <p:spPr>
          <a:xfrm>
            <a:off x="5075339" y="4466276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4747.6um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08A831-075D-4E4C-810C-6A276F900253}"/>
              </a:ext>
            </a:extLst>
          </p:cNvPr>
          <p:cNvSpPr txBox="1"/>
          <p:nvPr/>
        </p:nvSpPr>
        <p:spPr>
          <a:xfrm>
            <a:off x="10221555" y="4447564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4754.2um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CFD255-8204-4690-AD20-7D583ABDFBFD}"/>
              </a:ext>
            </a:extLst>
          </p:cNvPr>
          <p:cNvSpPr txBox="1"/>
          <p:nvPr/>
        </p:nvSpPr>
        <p:spPr>
          <a:xfrm>
            <a:off x="8000038" y="1357321"/>
            <a:ext cx="7093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FOV</a:t>
            </a:r>
          </a:p>
        </p:txBody>
      </p:sp>
    </p:spTree>
    <p:extLst>
      <p:ext uri="{BB962C8B-B14F-4D97-AF65-F5344CB8AC3E}">
        <p14:creationId xmlns:p14="http://schemas.microsoft.com/office/powerpoint/2010/main" val="3403572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48EAB-F0D7-4868-8B9D-DE7526199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526" y="138623"/>
            <a:ext cx="1753998" cy="792556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95FD91B4-9B74-4094-AE0A-86D2C2221A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0400106"/>
              </p:ext>
            </p:extLst>
          </p:nvPr>
        </p:nvGraphicFramePr>
        <p:xfrm>
          <a:off x="1469937" y="1690688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14564735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78868944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96074046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027415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Corner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Corner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Corner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Corner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1597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4750.9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4754.2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4747.6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5519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4743.0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4744.5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4737.0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4739.0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7547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4736.0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4739.0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4731.0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4733.5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92164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4749.6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4753.2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4745.4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4746.3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563219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CDFCA372-CC96-4594-9108-285415741ECC}"/>
              </a:ext>
            </a:extLst>
          </p:cNvPr>
          <p:cNvSpPr/>
          <p:nvPr/>
        </p:nvSpPr>
        <p:spPr>
          <a:xfrm>
            <a:off x="9865454" y="1867571"/>
            <a:ext cx="2072080" cy="132863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8C01EAD-813E-4BAD-9E05-A77C5019806E}"/>
              </a:ext>
            </a:extLst>
          </p:cNvPr>
          <p:cNvSpPr txBox="1"/>
          <p:nvPr/>
        </p:nvSpPr>
        <p:spPr>
          <a:xfrm>
            <a:off x="11635848" y="18675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BE17B3-14B1-4BDF-A336-4B7A13908D37}"/>
              </a:ext>
            </a:extLst>
          </p:cNvPr>
          <p:cNvSpPr txBox="1"/>
          <p:nvPr/>
        </p:nvSpPr>
        <p:spPr>
          <a:xfrm>
            <a:off x="11635848" y="2826875"/>
            <a:ext cx="3670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1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C9C6E14-7027-40BC-880D-2CD823D1E84B}"/>
              </a:ext>
            </a:extLst>
          </p:cNvPr>
          <p:cNvSpPr txBox="1"/>
          <p:nvPr/>
        </p:nvSpPr>
        <p:spPr>
          <a:xfrm>
            <a:off x="9865454" y="1867571"/>
            <a:ext cx="39218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4169F4-9D10-46FA-826C-73F0A7AF1656}"/>
              </a:ext>
            </a:extLst>
          </p:cNvPr>
          <p:cNvSpPr txBox="1"/>
          <p:nvPr/>
        </p:nvSpPr>
        <p:spPr>
          <a:xfrm>
            <a:off x="9890196" y="2826875"/>
            <a:ext cx="4844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</a:t>
            </a:r>
          </a:p>
        </p:txBody>
      </p:sp>
      <p:graphicFrame>
        <p:nvGraphicFramePr>
          <p:cNvPr id="13" name="Table 13">
            <a:extLst>
              <a:ext uri="{FF2B5EF4-FFF2-40B4-BE49-F238E27FC236}">
                <a16:creationId xmlns:a16="http://schemas.microsoft.com/office/drawing/2014/main" id="{F19BFABB-A18C-448C-898D-5366AC4B16E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0212973"/>
              </p:ext>
            </p:extLst>
          </p:nvPr>
        </p:nvGraphicFramePr>
        <p:xfrm>
          <a:off x="1469937" y="4304397"/>
          <a:ext cx="446108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0540">
                  <a:extLst>
                    <a:ext uri="{9D8B030D-6E8A-4147-A177-3AD203B41FA5}">
                      <a16:colId xmlns:a16="http://schemas.microsoft.com/office/drawing/2014/main" val="2037978505"/>
                    </a:ext>
                  </a:extLst>
                </a:gridCol>
                <a:gridCol w="2230540">
                  <a:extLst>
                    <a:ext uri="{9D8B030D-6E8A-4147-A177-3AD203B41FA5}">
                      <a16:colId xmlns:a16="http://schemas.microsoft.com/office/drawing/2014/main" val="297342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Repeat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 pos of focus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1204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4748.9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39896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4748.0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84528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4747.5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5054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4748.0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38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4748.3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4691142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0576A922-4E8A-485D-BBCE-2649E1A22001}"/>
              </a:ext>
            </a:extLst>
          </p:cNvPr>
          <p:cNvSpPr txBox="1"/>
          <p:nvPr/>
        </p:nvSpPr>
        <p:spPr>
          <a:xfrm>
            <a:off x="2172749" y="1317072"/>
            <a:ext cx="18504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Tilted corner data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B04FB0-1501-4313-98CB-6D016342A31A}"/>
              </a:ext>
            </a:extLst>
          </p:cNvPr>
          <p:cNvSpPr txBox="1"/>
          <p:nvPr/>
        </p:nvSpPr>
        <p:spPr>
          <a:xfrm>
            <a:off x="1787787" y="3658066"/>
            <a:ext cx="3825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Repeated focusing of same spot and object data (determining error)</a:t>
            </a:r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DC1EF8D5-C40D-495D-83D3-7EB23EFFF9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6858459"/>
              </p:ext>
            </p:extLst>
          </p:nvPr>
        </p:nvGraphicFramePr>
        <p:xfrm>
          <a:off x="6956337" y="4304397"/>
          <a:ext cx="2758114" cy="736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58114">
                  <a:extLst>
                    <a:ext uri="{9D8B030D-6E8A-4147-A177-3AD203B41FA5}">
                      <a16:colId xmlns:a16="http://schemas.microsoft.com/office/drawing/2014/main" val="197235188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Depth of Focus (DOF)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17468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+-2-3um (5-6um range)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166892"/>
                  </a:ext>
                </a:extLst>
              </a:tr>
            </a:tbl>
          </a:graphicData>
        </a:graphic>
      </p:graphicFrame>
      <p:graphicFrame>
        <p:nvGraphicFramePr>
          <p:cNvPr id="17" name="Table 17">
            <a:extLst>
              <a:ext uri="{FF2B5EF4-FFF2-40B4-BE49-F238E27FC236}">
                <a16:creationId xmlns:a16="http://schemas.microsoft.com/office/drawing/2014/main" id="{50D98FDA-150F-4CDC-B6B4-4321844AFF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5791917"/>
              </p:ext>
            </p:extLst>
          </p:nvPr>
        </p:nvGraphicFramePr>
        <p:xfrm>
          <a:off x="6851122" y="5364254"/>
          <a:ext cx="477986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9931">
                  <a:extLst>
                    <a:ext uri="{9D8B030D-6E8A-4147-A177-3AD203B41FA5}">
                      <a16:colId xmlns:a16="http://schemas.microsoft.com/office/drawing/2014/main" val="3612658003"/>
                    </a:ext>
                  </a:extLst>
                </a:gridCol>
                <a:gridCol w="2389931">
                  <a:extLst>
                    <a:ext uri="{9D8B030D-6E8A-4147-A177-3AD203B41FA5}">
                      <a16:colId xmlns:a16="http://schemas.microsoft.com/office/drawing/2014/main" val="7595405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Image y pixel 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Image x pixel count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5336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8953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8723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26D52-E80D-4111-8CCC-81AC5682F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01405"/>
            <a:ext cx="4461014" cy="959822"/>
          </a:xfrm>
        </p:spPr>
        <p:txBody>
          <a:bodyPr/>
          <a:lstStyle/>
          <a:p>
            <a:r>
              <a:rPr lang="en-US" dirty="0"/>
              <a:t>Pictures of notes</a:t>
            </a:r>
          </a:p>
        </p:txBody>
      </p:sp>
      <p:pic>
        <p:nvPicPr>
          <p:cNvPr id="7" name="Picture 6" descr="A piece of paper with writing&#10;&#10;Description automatically generated with medium confidence">
            <a:extLst>
              <a:ext uri="{FF2B5EF4-FFF2-40B4-BE49-F238E27FC236}">
                <a16:creationId xmlns:a16="http://schemas.microsoft.com/office/drawing/2014/main" id="{B905C319-1723-4AE6-8BD2-DC8A16AA8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5398" y="949922"/>
            <a:ext cx="4164186" cy="5164319"/>
          </a:xfrm>
          <a:prstGeom prst="rect">
            <a:avLst/>
          </a:prstGeom>
        </p:spPr>
      </p:pic>
      <p:pic>
        <p:nvPicPr>
          <p:cNvPr id="10" name="Picture 9" descr="A piece of paper with writing&#10;&#10;Description automatically generated with medium confidence">
            <a:extLst>
              <a:ext uri="{FF2B5EF4-FFF2-40B4-BE49-F238E27FC236}">
                <a16:creationId xmlns:a16="http://schemas.microsoft.com/office/drawing/2014/main" id="{B95D56FE-BBB2-4A3C-9782-05647C1878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1622" y="949923"/>
            <a:ext cx="4030689" cy="5164319"/>
          </a:xfrm>
          <a:prstGeom prst="rect">
            <a:avLst/>
          </a:prstGeom>
        </p:spPr>
      </p:pic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F8ADF08-EEF8-405F-859E-D9B7F2C5C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3" name="Picture 12" descr="A piece of paper with writing on it&#10;&#10;Description automatically generated with medium confidence">
            <a:extLst>
              <a:ext uri="{FF2B5EF4-FFF2-40B4-BE49-F238E27FC236}">
                <a16:creationId xmlns:a16="http://schemas.microsoft.com/office/drawing/2014/main" id="{EBB79EF8-76A0-4199-AAE6-2CBA49A450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915" y="1019872"/>
            <a:ext cx="3933412" cy="4979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158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7481B-3EF7-4637-AD61-F03FEB48C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92" y="119585"/>
            <a:ext cx="1695275" cy="456996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Cont</a:t>
            </a:r>
            <a:endParaRPr lang="en-US" dirty="0"/>
          </a:p>
        </p:txBody>
      </p:sp>
      <p:pic>
        <p:nvPicPr>
          <p:cNvPr id="5" name="Picture 4" descr="A page of a book&#10;&#10;Description automatically generated with low confidence">
            <a:extLst>
              <a:ext uri="{FF2B5EF4-FFF2-40B4-BE49-F238E27FC236}">
                <a16:creationId xmlns:a16="http://schemas.microsoft.com/office/drawing/2014/main" id="{E3FF3139-31A0-48B6-8C6F-177F6892F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422" y="119585"/>
            <a:ext cx="5191193" cy="6673348"/>
          </a:xfrm>
          <a:prstGeom prst="rect">
            <a:avLst/>
          </a:prstGeom>
        </p:spPr>
      </p:pic>
      <p:pic>
        <p:nvPicPr>
          <p:cNvPr id="9" name="Content Placeholder 4" descr="Text, letter&#10;&#10;Description automatically generated">
            <a:extLst>
              <a:ext uri="{FF2B5EF4-FFF2-40B4-BE49-F238E27FC236}">
                <a16:creationId xmlns:a16="http://schemas.microsoft.com/office/drawing/2014/main" id="{983E3845-1BF1-47C0-BD2D-98F74C3138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6915" y="171760"/>
            <a:ext cx="5191193" cy="6659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4230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D96BE-E626-4769-84D6-EC37EAAFA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6015606" cy="792556"/>
          </a:xfrm>
        </p:spPr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6ED056-56FD-418F-8AAF-D81D11BCD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Angle of </a:t>
            </a:r>
            <a:r>
              <a:rPr lang="en-US" sz="2400" dirty="0" err="1"/>
              <a:t>X_tilt</a:t>
            </a:r>
            <a:r>
              <a:rPr lang="en-US" sz="2400" dirty="0"/>
              <a:t> = 0.35 +- 0.04 degrees and </a:t>
            </a:r>
            <a:r>
              <a:rPr lang="en-US" sz="2400" dirty="0" err="1"/>
              <a:t>Y_tilt</a:t>
            </a:r>
            <a:r>
              <a:rPr lang="en-US" sz="2400" dirty="0"/>
              <a:t> = 0.26 +- 0.08 degrees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With a DOF of focus +- 2um, </a:t>
            </a:r>
            <a:r>
              <a:rPr lang="en-US" sz="2400" dirty="0" err="1"/>
              <a:t>X_tilt</a:t>
            </a:r>
            <a:r>
              <a:rPr lang="en-US" sz="2400" dirty="0"/>
              <a:t> needs to be &lt; 0.12 degrees and </a:t>
            </a:r>
            <a:r>
              <a:rPr lang="en-US" sz="2400" dirty="0" err="1"/>
              <a:t>Y_tilt</a:t>
            </a:r>
            <a:r>
              <a:rPr lang="en-US" sz="2400" dirty="0"/>
              <a:t> &lt; 0.2 degrees.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Extrapolation of FOV tilt to large distance (single digit mm scale) seems like viable strategy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Tissue appears to have waviness on orders of DOF that are on length scales larger than the FOV which means that a super flat slide should work well with no additional strategies.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2 angles (YZ angle, XZ angle) are sufficient to describe slide tilt (which is expected given it’s a rigid object)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220514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3143A-FBE0-4AC3-81AC-B8DDE538C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93892"/>
          </a:xfrm>
        </p:spPr>
        <p:txBody>
          <a:bodyPr/>
          <a:lstStyle/>
          <a:p>
            <a:r>
              <a:rPr lang="en-US" dirty="0"/>
              <a:t>Going </a:t>
            </a:r>
            <a:r>
              <a:rPr lang="en-US" dirty="0" err="1"/>
              <a:t>Foward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60B34-33DD-4C57-8636-1732D1875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see 2 main ways forward. One is to compensate; the other is to level better. </a:t>
            </a:r>
          </a:p>
        </p:txBody>
      </p:sp>
    </p:spTree>
    <p:extLst>
      <p:ext uri="{BB962C8B-B14F-4D97-AF65-F5344CB8AC3E}">
        <p14:creationId xmlns:p14="http://schemas.microsoft.com/office/powerpoint/2010/main" val="2432286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B6C6B-A3E7-4BD4-8AFB-FCF24F514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14" y="0"/>
            <a:ext cx="4287473" cy="708666"/>
          </a:xfrm>
        </p:spPr>
        <p:txBody>
          <a:bodyPr/>
          <a:lstStyle/>
          <a:p>
            <a:r>
              <a:rPr lang="en-US" dirty="0"/>
              <a:t>Level </a:t>
            </a:r>
            <a:r>
              <a:rPr lang="en-US" dirty="0" err="1"/>
              <a:t>Strats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34B823-72B3-4428-8BF5-53294E357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364" y="125333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 cannot level by eye well enough. Need way to automatically quantify info. </a:t>
            </a:r>
          </a:p>
          <a:p>
            <a:pPr marL="514350" indent="-514350">
              <a:buAutoNum type="arabicPeriod"/>
            </a:pPr>
            <a:r>
              <a:rPr lang="en-US" dirty="0"/>
              <a:t>Manually change levelling screws</a:t>
            </a:r>
          </a:p>
          <a:p>
            <a:pPr marL="514350" indent="-514350">
              <a:buAutoNum type="arabicPeriod"/>
            </a:pPr>
            <a:r>
              <a:rPr lang="en-US" dirty="0" err="1"/>
              <a:t>Pycromanager</a:t>
            </a:r>
            <a:r>
              <a:rPr lang="en-US" dirty="0"/>
              <a:t> takes 4 stacked images (places same object in each corner with known displacement). </a:t>
            </a:r>
          </a:p>
          <a:p>
            <a:pPr marL="514350" indent="-514350">
              <a:buAutoNum type="arabicPeriod"/>
            </a:pPr>
            <a:r>
              <a:rPr lang="en-US" dirty="0"/>
              <a:t>Use </a:t>
            </a:r>
            <a:r>
              <a:rPr lang="en-US" dirty="0" err="1"/>
              <a:t>brenner</a:t>
            </a:r>
            <a:r>
              <a:rPr lang="en-US" dirty="0"/>
              <a:t> score in only a box near the designated corner for each stack</a:t>
            </a:r>
          </a:p>
          <a:p>
            <a:pPr marL="514350" indent="-514350">
              <a:buAutoNum type="arabicPeriod"/>
            </a:pPr>
            <a:r>
              <a:rPr lang="en-US" dirty="0"/>
              <a:t>Calc and read back angles.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7842B7-3401-469F-B4F1-08FF761C3C2A}"/>
              </a:ext>
            </a:extLst>
          </p:cNvPr>
          <p:cNvSpPr txBox="1"/>
          <p:nvPr/>
        </p:nvSpPr>
        <p:spPr>
          <a:xfrm>
            <a:off x="561364" y="883999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Style #1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3A8B870-091D-4494-9AA8-B10C7CD68B02}"/>
              </a:ext>
            </a:extLst>
          </p:cNvPr>
          <p:cNvSpPr txBox="1"/>
          <p:nvPr/>
        </p:nvSpPr>
        <p:spPr>
          <a:xfrm>
            <a:off x="561363" y="5235337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Style #2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63F002-B27A-4B58-8A94-363704B454E4}"/>
              </a:ext>
            </a:extLst>
          </p:cNvPr>
          <p:cNvSpPr txBox="1"/>
          <p:nvPr/>
        </p:nvSpPr>
        <p:spPr>
          <a:xfrm>
            <a:off x="561364" y="5704514"/>
            <a:ext cx="66834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Implement a </a:t>
            </a:r>
            <a:r>
              <a:rPr lang="en-US" dirty="0" err="1"/>
              <a:t>thor</a:t>
            </a:r>
            <a:r>
              <a:rPr lang="en-US" dirty="0"/>
              <a:t> labs leveling mech on top of auto quantify program</a:t>
            </a:r>
          </a:p>
        </p:txBody>
      </p:sp>
    </p:spTree>
    <p:extLst>
      <p:ext uri="{BB962C8B-B14F-4D97-AF65-F5344CB8AC3E}">
        <p14:creationId xmlns:p14="http://schemas.microsoft.com/office/powerpoint/2010/main" val="2327202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53C7D-7E08-4005-AA2F-834B05730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945"/>
          </a:xfrm>
        </p:spPr>
        <p:txBody>
          <a:bodyPr/>
          <a:lstStyle/>
          <a:p>
            <a:r>
              <a:rPr lang="en-US" dirty="0"/>
              <a:t>Compensation example algorithm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D1FEE-ABC0-44AF-8C35-5E2FFF4219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2285"/>
            <a:ext cx="10515600" cy="5170589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Find spot with tissue covering vast majority of FOV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Break into 2 rows and 3 columns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 err="1"/>
              <a:t>brenner</a:t>
            </a:r>
            <a:r>
              <a:rPr lang="en-US" dirty="0"/>
              <a:t> score in 4 corners to determine tilt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Extrapolate tilt to act as seed value to any other point (thus tissue focus is seed +- an input range like 5um).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When imaging, take 3 images, 3um in z apart from each other and assemble new image that is formed from vertical strips from the 3 images. </a:t>
            </a:r>
          </a:p>
        </p:txBody>
      </p:sp>
    </p:spTree>
    <p:extLst>
      <p:ext uri="{BB962C8B-B14F-4D97-AF65-F5344CB8AC3E}">
        <p14:creationId xmlns:p14="http://schemas.microsoft.com/office/powerpoint/2010/main" val="118166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858</Words>
  <Application>Microsoft Office PowerPoint</Application>
  <PresentationFormat>Widescreen</PresentationFormat>
  <Paragraphs>112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Sample tilt and how to compensate</vt:lpstr>
      <vt:lpstr>Tilt Experiments</vt:lpstr>
      <vt:lpstr>Data</vt:lpstr>
      <vt:lpstr>Pictures of notes</vt:lpstr>
      <vt:lpstr>Cont</vt:lpstr>
      <vt:lpstr>Findings</vt:lpstr>
      <vt:lpstr>Going Foward</vt:lpstr>
      <vt:lpstr>Level Strats</vt:lpstr>
      <vt:lpstr>Compensation example algorithm </vt:lpstr>
      <vt:lpstr>Example 3 strip image</vt:lpstr>
      <vt:lpstr>Example 3 strip image</vt:lpstr>
      <vt:lpstr>Example 3 strip image</vt:lpstr>
      <vt:lpstr>Example 3 strip image</vt:lpstr>
      <vt:lpstr>Example 3 strip image</vt:lpstr>
      <vt:lpstr>Example 3 strip image</vt:lpstr>
      <vt:lpstr>Example 3 strip image</vt:lpstr>
      <vt:lpstr>Example 3 strip image</vt:lpstr>
      <vt:lpstr>Simplest Solutions </vt:lpstr>
      <vt:lpstr>Suggested Route Forward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 tilt and how to compensate</dc:title>
  <dc:creator>mike</dc:creator>
  <cp:lastModifiedBy>mike</cp:lastModifiedBy>
  <cp:revision>4</cp:revision>
  <dcterms:created xsi:type="dcterms:W3CDTF">2022-04-13T12:16:30Z</dcterms:created>
  <dcterms:modified xsi:type="dcterms:W3CDTF">2022-04-13T13:56:29Z</dcterms:modified>
</cp:coreProperties>
</file>

<file path=docProps/thumbnail.jpeg>
</file>